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0"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085FB0E-B967-433B-B8B3-1A07AD008A99}" type="datetimeFigureOut">
              <a:rPr lang="en-GB" smtClean="0"/>
              <a:t>22/05/2017</a:t>
            </a:fld>
            <a:endParaRPr lang="en-GB"/>
          </a:p>
        </p:txBody>
      </p:sp>
      <p:sp>
        <p:nvSpPr>
          <p:cNvPr id="8" name="Slide Number Placeholder 7"/>
          <p:cNvSpPr>
            <a:spLocks noGrp="1"/>
          </p:cNvSpPr>
          <p:nvPr>
            <p:ph type="sldNum" sz="quarter" idx="11"/>
          </p:nvPr>
        </p:nvSpPr>
        <p:spPr/>
        <p:txBody>
          <a:bodyPr/>
          <a:lstStyle/>
          <a:p>
            <a:fld id="{A5EBD83E-FA1C-4B76-AD9F-02B9C696CE94}"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5FB0E-B967-433B-B8B3-1A07AD008A99}" type="datetimeFigureOut">
              <a:rPr lang="en-GB" smtClean="0"/>
              <a:t>22/05/2017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5FB0E-B967-433B-B8B3-1A07AD008A99}" type="datetimeFigureOut">
              <a:rPr lang="en-GB" smtClean="0"/>
              <a:t>22/05/2017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085FB0E-B967-433B-B8B3-1A07AD008A99}" type="datetimeFigureOut">
              <a:rPr lang="en-GB" smtClean="0"/>
              <a:t>22/05/2017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5FB0E-B967-433B-B8B3-1A07AD008A99}" type="datetimeFigureOut">
              <a:rPr lang="en-GB" smtClean="0"/>
              <a:t>22/05/2017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BD83E-FA1C-4B76-AD9F-02B9C696CE94}" type="slidenum">
              <a:rPr lang="en-GB" smtClean="0"/>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085FB0E-B967-433B-B8B3-1A07AD008A99}" type="datetimeFigureOut">
              <a:rPr lang="en-GB" smtClean="0"/>
              <a:t>22/05/2017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EBD83E-FA1C-4B76-AD9F-02B9C696CE94}" type="slidenum">
              <a:rPr lang="en-GB" smtClean="0"/>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085FB0E-B967-433B-B8B3-1A07AD008A99}" type="datetimeFigureOut">
              <a:rPr lang="en-GB" smtClean="0"/>
              <a:t>22/05/2017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EBD83E-FA1C-4B76-AD9F-02B9C696CE94}" type="slidenum">
              <a:rPr lang="en-GB" smtClean="0"/>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85FB0E-B967-433B-B8B3-1A07AD008A99}" type="datetimeFigureOut">
              <a:rPr lang="en-GB" smtClean="0"/>
              <a:t>22/05/2017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5FB0E-B967-433B-B8B3-1A07AD008A99}" type="datetimeFigureOut">
              <a:rPr lang="en-GB" smtClean="0"/>
              <a:t>22/05/2017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5FB0E-B967-433B-B8B3-1A07AD008A99}" type="datetimeFigureOut">
              <a:rPr lang="en-GB" smtClean="0"/>
              <a:t>22/05/2017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5FB0E-B967-433B-B8B3-1A07AD008A99}" type="datetimeFigureOut">
              <a:rPr lang="en-GB" smtClean="0"/>
              <a:t>22/05/2017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EBD83E-FA1C-4B76-AD9F-02B9C696CE9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085FB0E-B967-433B-B8B3-1A07AD008A99}" type="datetimeFigureOut">
              <a:rPr lang="en-GB" smtClean="0"/>
              <a:t>22/05/2017</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BD83E-FA1C-4B76-AD9F-02B9C696CE94}" type="slidenum">
              <a:rPr lang="en-GB" smtClean="0"/>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12776"/>
            <a:ext cx="7772400" cy="2815953"/>
          </a:xfrm>
        </p:spPr>
        <p:txBody>
          <a:bodyPr/>
          <a:lstStyle/>
          <a:p>
            <a:r>
              <a:rPr lang="en-US" sz="5400" smtClean="0"/>
              <a:t>Sex </a:t>
            </a:r>
            <a:r>
              <a:rPr lang="en-US" sz="5400" dirty="0" smtClean="0"/>
              <a:t>Relationship Education (SRE) at South Harringay School</a:t>
            </a:r>
            <a:endParaRPr lang="en-GB" sz="5400"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917816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55000" lnSpcReduction="20000"/>
          </a:bodyPr>
          <a:lstStyle/>
          <a:p>
            <a:pPr marL="0" indent="0">
              <a:buNone/>
            </a:pPr>
            <a:r>
              <a:rPr lang="en-US" sz="3800" b="1" dirty="0" smtClean="0"/>
              <a:t>Year 6</a:t>
            </a:r>
          </a:p>
          <a:p>
            <a:r>
              <a:rPr lang="en-US" sz="3400" b="1" dirty="0" smtClean="0"/>
              <a:t>Puberty and reproduction: </a:t>
            </a:r>
            <a:r>
              <a:rPr lang="en-US" sz="3400" dirty="0" smtClean="0"/>
              <a:t>describe how and why the body changes during puberty in preparation for reproduction and talk about puberty and reproduction with confidence</a:t>
            </a:r>
          </a:p>
          <a:p>
            <a:r>
              <a:rPr lang="en-US" sz="3400" b="1" dirty="0" smtClean="0"/>
              <a:t>Understanding relationships: </a:t>
            </a:r>
            <a:r>
              <a:rPr lang="en-US" sz="3400" dirty="0" smtClean="0"/>
              <a:t>discuss different types of adult relationships and know what form of touching is appropriate</a:t>
            </a:r>
          </a:p>
          <a:p>
            <a:r>
              <a:rPr lang="en-US" sz="3400" b="1" dirty="0" smtClean="0"/>
              <a:t>Conception and pregnancy</a:t>
            </a:r>
            <a:r>
              <a:rPr lang="en-US" sz="3400" dirty="0" smtClean="0"/>
              <a:t>: describe the decisions that have to be made before having a baby and know some basic facts about pregnancy and conception</a:t>
            </a:r>
          </a:p>
          <a:p>
            <a:r>
              <a:rPr lang="en-US" sz="3400" b="1" dirty="0" smtClean="0"/>
              <a:t>Communicating in relationships: </a:t>
            </a:r>
            <a:r>
              <a:rPr lang="en-US" sz="3400" dirty="0" smtClean="0"/>
              <a:t>consider when it is appropriate to share personal/private information in a relationship and know how and where to get support if an online relationship goes wrong</a:t>
            </a:r>
          </a:p>
          <a:p>
            <a:r>
              <a:rPr lang="en-US" sz="3400" b="1" dirty="0" smtClean="0"/>
              <a:t>Body image: </a:t>
            </a:r>
            <a:r>
              <a:rPr lang="en-US" sz="3400" dirty="0" smtClean="0"/>
              <a:t>explore what is a healthy/negative body image; what communities around the world view as attractive; myths and truths around FGM; </a:t>
            </a:r>
            <a:r>
              <a:rPr lang="en-GB" sz="3400" dirty="0"/>
              <a:t>reinforce rules around personal space and how to get </a:t>
            </a:r>
            <a:r>
              <a:rPr lang="en-GB" sz="3400" dirty="0" smtClean="0"/>
              <a:t>support.</a:t>
            </a:r>
            <a:endParaRPr lang="en-GB" sz="3400" dirty="0"/>
          </a:p>
          <a:p>
            <a:endParaRPr lang="en-US" sz="3400" dirty="0" smtClean="0"/>
          </a:p>
          <a:p>
            <a:endParaRPr lang="en-GB" sz="3400" dirty="0"/>
          </a:p>
        </p:txBody>
      </p:sp>
    </p:spTree>
    <p:extLst>
      <p:ext uri="{BB962C8B-B14F-4D97-AF65-F5344CB8AC3E}">
        <p14:creationId xmlns:p14="http://schemas.microsoft.com/office/powerpoint/2010/main" val="4061984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do I answer questions my child asks me about SRE?</a:t>
            </a:r>
            <a:endParaRPr lang="en-GB" sz="3200" dirty="0"/>
          </a:p>
        </p:txBody>
      </p:sp>
      <p:sp>
        <p:nvSpPr>
          <p:cNvPr id="3" name="Content Placeholder 2"/>
          <p:cNvSpPr>
            <a:spLocks noGrp="1"/>
          </p:cNvSpPr>
          <p:nvPr>
            <p:ph idx="1"/>
          </p:nvPr>
        </p:nvSpPr>
        <p:spPr/>
        <p:txBody>
          <a:bodyPr/>
          <a:lstStyle/>
          <a:p>
            <a:r>
              <a:rPr lang="en-US" dirty="0" smtClean="0"/>
              <a:t>If the questions is not age appropriate and in line with the school’s scheme of work, teachers will respond to questions with, “You will learn more about this in Year ….”</a:t>
            </a:r>
          </a:p>
          <a:p>
            <a:r>
              <a:rPr lang="en-US" dirty="0" smtClean="0"/>
              <a:t>Using age appropriate picture books that explain body parts </a:t>
            </a:r>
            <a:r>
              <a:rPr lang="en-US" smtClean="0"/>
              <a:t>or conception.</a:t>
            </a:r>
            <a:endParaRPr lang="en-GB" dirty="0"/>
          </a:p>
        </p:txBody>
      </p:sp>
    </p:spTree>
    <p:extLst>
      <p:ext uri="{BB962C8B-B14F-4D97-AF65-F5344CB8AC3E}">
        <p14:creationId xmlns:p14="http://schemas.microsoft.com/office/powerpoint/2010/main" val="2057146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SRE</a:t>
            </a:r>
            <a:endParaRPr lang="en-GB" dirty="0"/>
          </a:p>
        </p:txBody>
      </p:sp>
      <p:sp>
        <p:nvSpPr>
          <p:cNvPr id="3" name="Content Placeholder 2"/>
          <p:cNvSpPr>
            <a:spLocks noGrp="1"/>
          </p:cNvSpPr>
          <p:nvPr>
            <p:ph idx="1"/>
          </p:nvPr>
        </p:nvSpPr>
        <p:spPr/>
        <p:txBody>
          <a:bodyPr>
            <a:normAutofit/>
          </a:bodyPr>
          <a:lstStyle/>
          <a:p>
            <a:r>
              <a:rPr lang="en-US" sz="4000" dirty="0" smtClean="0"/>
              <a:t>Is Sex Relationship Education new at SHS?</a:t>
            </a:r>
          </a:p>
          <a:p>
            <a:r>
              <a:rPr lang="en-US" sz="4000" dirty="0" smtClean="0"/>
              <a:t>What is new?</a:t>
            </a:r>
          </a:p>
          <a:p>
            <a:r>
              <a:rPr lang="en-US" sz="4000" dirty="0"/>
              <a:t>Why are we having this presentation?</a:t>
            </a:r>
          </a:p>
          <a:p>
            <a:pPr marL="0" indent="0">
              <a:buNone/>
            </a:pPr>
            <a:endParaRPr lang="en-US" dirty="0" smtClean="0"/>
          </a:p>
          <a:p>
            <a:endParaRPr lang="en-GB" dirty="0"/>
          </a:p>
        </p:txBody>
      </p:sp>
    </p:spTree>
    <p:extLst>
      <p:ext uri="{BB962C8B-B14F-4D97-AF65-F5344CB8AC3E}">
        <p14:creationId xmlns:p14="http://schemas.microsoft.com/office/powerpoint/2010/main" val="182761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SRE at SHS…</a:t>
            </a:r>
            <a:endParaRPr lang="en-GB" dirty="0"/>
          </a:p>
        </p:txBody>
      </p:sp>
      <p:sp>
        <p:nvSpPr>
          <p:cNvPr id="3" name="Content Placeholder 2"/>
          <p:cNvSpPr>
            <a:spLocks noGrp="1"/>
          </p:cNvSpPr>
          <p:nvPr>
            <p:ph idx="1"/>
          </p:nvPr>
        </p:nvSpPr>
        <p:spPr/>
        <p:txBody>
          <a:bodyPr>
            <a:normAutofit fontScale="85000" lnSpcReduction="10000"/>
          </a:bodyPr>
          <a:lstStyle/>
          <a:p>
            <a:r>
              <a:rPr lang="en-US" b="1" dirty="0" smtClean="0"/>
              <a:t>starts early and is relevant to pupils at each stage in their development and maturity</a:t>
            </a:r>
          </a:p>
          <a:p>
            <a:r>
              <a:rPr lang="en-US" dirty="0" smtClean="0"/>
              <a:t>is taught by people who are trained and confident in talking about issues such as healthy and unhealthy relationships, equality, pleasure, respect, abuse, sexuality, gender identity, sex and consent, the law and accessing services</a:t>
            </a:r>
          </a:p>
          <a:p>
            <a:r>
              <a:rPr lang="en-US" dirty="0"/>
              <a:t>t</a:t>
            </a:r>
            <a:r>
              <a:rPr lang="en-US" dirty="0" smtClean="0"/>
              <a:t>eaches life skills and respectful attitudes and values</a:t>
            </a:r>
          </a:p>
          <a:p>
            <a:r>
              <a:rPr lang="en-US" dirty="0" smtClean="0"/>
              <a:t>ensures children’s views are actively sought to influence lesson planning and teaching  (question box)</a:t>
            </a:r>
          </a:p>
          <a:p>
            <a:r>
              <a:rPr lang="en-GB" dirty="0" smtClean="0"/>
              <a:t>is inclusive of difference: gender identity, sexual orientation, disability, ethnicity, culture, age, faith or belief, or other life experience </a:t>
            </a:r>
          </a:p>
          <a:p>
            <a:r>
              <a:rPr lang="en-GB" dirty="0" smtClean="0"/>
              <a:t>promotes equality in relationships, recognises and challenges gender inequality and reflects girls’ and boys’ different experiences and needs </a:t>
            </a:r>
          </a:p>
          <a:p>
            <a:endParaRPr lang="en-GB" dirty="0"/>
          </a:p>
        </p:txBody>
      </p:sp>
    </p:spTree>
    <p:extLst>
      <p:ext uri="{BB962C8B-B14F-4D97-AF65-F5344CB8AC3E}">
        <p14:creationId xmlns:p14="http://schemas.microsoft.com/office/powerpoint/2010/main" val="2972871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Why do we teach it?</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Research shows SRE contributes to:</a:t>
            </a:r>
          </a:p>
          <a:p>
            <a:r>
              <a:rPr lang="en-GB" dirty="0" smtClean="0"/>
              <a:t>a positive ethos and environment for learning </a:t>
            </a:r>
          </a:p>
          <a:p>
            <a:r>
              <a:rPr lang="en-GB" dirty="0" smtClean="0"/>
              <a:t>safeguarding pupils (Children Act 2004), promoting their emotional wellbeing, and improving their ability to achieve in school </a:t>
            </a:r>
          </a:p>
          <a:p>
            <a:r>
              <a:rPr lang="en-GB" dirty="0" smtClean="0"/>
              <a:t>a better understanding of diversity and inclusion, a reduction in gender-based and homophobic prejudice, bullying and violence and an understanding of the difference between consenting and exploitative relationships </a:t>
            </a:r>
          </a:p>
          <a:p>
            <a:r>
              <a:rPr lang="en-GB" dirty="0" smtClean="0"/>
              <a:t>helping pupils keep themselves safe from harm, both on and offline, enjoy their relationships and build confidence in accessing services if they need help and advice </a:t>
            </a:r>
          </a:p>
          <a:p>
            <a:r>
              <a:rPr lang="en-GB" dirty="0" smtClean="0"/>
              <a:t>reducing early sexual activity, teenage conceptions, sexually transmitted infections, sexual exploitation and abuse, domestic violence and bullying</a:t>
            </a:r>
          </a:p>
          <a:p>
            <a:endParaRPr lang="en-GB" dirty="0"/>
          </a:p>
        </p:txBody>
      </p:sp>
    </p:spTree>
    <p:extLst>
      <p:ext uri="{BB962C8B-B14F-4D97-AF65-F5344CB8AC3E}">
        <p14:creationId xmlns:p14="http://schemas.microsoft.com/office/powerpoint/2010/main" val="3392626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 they learn in each year group?</a:t>
            </a:r>
            <a:endParaRPr lang="en-GB" dirty="0"/>
          </a:p>
        </p:txBody>
      </p:sp>
      <p:sp>
        <p:nvSpPr>
          <p:cNvPr id="3" name="Content Placeholder 2"/>
          <p:cNvSpPr>
            <a:spLocks noGrp="1"/>
          </p:cNvSpPr>
          <p:nvPr>
            <p:ph idx="1"/>
          </p:nvPr>
        </p:nvSpPr>
        <p:spPr/>
        <p:txBody>
          <a:bodyPr/>
          <a:lstStyle/>
          <a:p>
            <a:r>
              <a:rPr lang="en-US" dirty="0" smtClean="0"/>
              <a:t>Year 1</a:t>
            </a:r>
          </a:p>
          <a:p>
            <a:pPr marL="0" indent="0">
              <a:buNone/>
            </a:pPr>
            <a:r>
              <a:rPr lang="en-US" b="1" dirty="0" smtClean="0"/>
              <a:t>External parts of the body, Valuing the body &amp; Personal hygiene</a:t>
            </a:r>
          </a:p>
          <a:p>
            <a:r>
              <a:rPr lang="en-US" dirty="0" smtClean="0"/>
              <a:t>What are the names of the main parts of the body?</a:t>
            </a:r>
          </a:p>
          <a:p>
            <a:r>
              <a:rPr lang="en-US" dirty="0" smtClean="0"/>
              <a:t>What can my body do?</a:t>
            </a:r>
          </a:p>
          <a:p>
            <a:r>
              <a:rPr lang="en-US" dirty="0" smtClean="0"/>
              <a:t>When am I in charge of my actions and my body?</a:t>
            </a:r>
          </a:p>
          <a:p>
            <a:r>
              <a:rPr lang="en-US" dirty="0" smtClean="0"/>
              <a:t>Do I understand how amazing my body is?</a:t>
            </a:r>
          </a:p>
          <a:p>
            <a:r>
              <a:rPr lang="en-US" dirty="0" smtClean="0"/>
              <a:t>How can I keep my body clean?</a:t>
            </a:r>
          </a:p>
          <a:p>
            <a:r>
              <a:rPr lang="en-US" dirty="0" smtClean="0"/>
              <a:t>How can I stop common illnesses and diseases spreading?</a:t>
            </a:r>
          </a:p>
          <a:p>
            <a:endParaRPr lang="en-US" dirty="0" smtClean="0"/>
          </a:p>
          <a:p>
            <a:endParaRPr lang="en-GB" dirty="0"/>
          </a:p>
        </p:txBody>
      </p:sp>
    </p:spTree>
    <p:extLst>
      <p:ext uri="{BB962C8B-B14F-4D97-AF65-F5344CB8AC3E}">
        <p14:creationId xmlns:p14="http://schemas.microsoft.com/office/powerpoint/2010/main" val="370195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US" b="1" dirty="0" smtClean="0"/>
              <a:t>Year 2</a:t>
            </a:r>
          </a:p>
          <a:p>
            <a:pPr marL="0" indent="0">
              <a:buNone/>
            </a:pPr>
            <a:r>
              <a:rPr lang="en-US" b="1" dirty="0" smtClean="0"/>
              <a:t>B</a:t>
            </a:r>
            <a:r>
              <a:rPr lang="en-GB" b="1" dirty="0" err="1" smtClean="0"/>
              <a:t>abies</a:t>
            </a:r>
            <a:r>
              <a:rPr lang="en-GB" b="1" dirty="0" smtClean="0"/>
              <a:t> to children to adults, Growing up &amp; Changing responsibilities</a:t>
            </a:r>
          </a:p>
          <a:p>
            <a:r>
              <a:rPr lang="en-GB" dirty="0" smtClean="0"/>
              <a:t>How do babies change and grow?</a:t>
            </a:r>
          </a:p>
          <a:p>
            <a:r>
              <a:rPr lang="en-GB" dirty="0" smtClean="0"/>
              <a:t>How have I changed since I was a baby?</a:t>
            </a:r>
          </a:p>
          <a:p>
            <a:r>
              <a:rPr lang="en-GB" dirty="0" smtClean="0"/>
              <a:t>What do babies and children need?</a:t>
            </a:r>
          </a:p>
          <a:p>
            <a:r>
              <a:rPr lang="en-GB" dirty="0" smtClean="0"/>
              <a:t>What are my responsibilities now I’m older?</a:t>
            </a:r>
            <a:endParaRPr lang="en-GB" dirty="0"/>
          </a:p>
        </p:txBody>
      </p:sp>
    </p:spTree>
    <p:extLst>
      <p:ext uri="{BB962C8B-B14F-4D97-AF65-F5344CB8AC3E}">
        <p14:creationId xmlns:p14="http://schemas.microsoft.com/office/powerpoint/2010/main" val="170564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Year 3</a:t>
            </a:r>
          </a:p>
          <a:p>
            <a:r>
              <a:rPr lang="en-US" b="1" dirty="0" smtClean="0"/>
              <a:t>Differences: </a:t>
            </a:r>
            <a:r>
              <a:rPr lang="en-GB" dirty="0" smtClean="0"/>
              <a:t>know </a:t>
            </a:r>
            <a:r>
              <a:rPr lang="en-GB" dirty="0"/>
              <a:t>some </a:t>
            </a:r>
            <a:r>
              <a:rPr lang="en-GB" dirty="0" smtClean="0"/>
              <a:t>differences </a:t>
            </a:r>
            <a:r>
              <a:rPr lang="en-GB" dirty="0"/>
              <a:t>and similarities between males and </a:t>
            </a:r>
            <a:r>
              <a:rPr lang="en-GB" dirty="0" smtClean="0"/>
              <a:t>females; name </a:t>
            </a:r>
            <a:r>
              <a:rPr lang="en-GB" dirty="0"/>
              <a:t>male and female body parts using agreed words</a:t>
            </a:r>
            <a:endParaRPr lang="en-US" dirty="0" smtClean="0"/>
          </a:p>
          <a:p>
            <a:r>
              <a:rPr lang="en-US" b="1" dirty="0" smtClean="0"/>
              <a:t>Personal space: </a:t>
            </a:r>
            <a:r>
              <a:rPr lang="en-GB" b="1" dirty="0" smtClean="0"/>
              <a:t> </a:t>
            </a:r>
            <a:r>
              <a:rPr lang="en-GB" dirty="0" smtClean="0"/>
              <a:t>Identifying different </a:t>
            </a:r>
            <a:r>
              <a:rPr lang="en-GB" dirty="0"/>
              <a:t>types of touch that people like and do not </a:t>
            </a:r>
            <a:r>
              <a:rPr lang="en-GB" dirty="0" smtClean="0"/>
              <a:t>like; understand </a:t>
            </a:r>
            <a:r>
              <a:rPr lang="en-GB" dirty="0"/>
              <a:t>personal </a:t>
            </a:r>
            <a:r>
              <a:rPr lang="en-GB" dirty="0" smtClean="0"/>
              <a:t>space; and talking about ways of dealing with unwanted touch</a:t>
            </a:r>
            <a:endParaRPr lang="en-GB" dirty="0"/>
          </a:p>
          <a:p>
            <a:r>
              <a:rPr lang="en-GB" b="1" dirty="0" smtClean="0"/>
              <a:t>Families Differences: </a:t>
            </a:r>
            <a:r>
              <a:rPr lang="en-GB" dirty="0" smtClean="0"/>
              <a:t>explore different </a:t>
            </a:r>
            <a:r>
              <a:rPr lang="en-GB" dirty="0"/>
              <a:t>types of families and who to go to for help </a:t>
            </a:r>
            <a:r>
              <a:rPr lang="en-GB" dirty="0" smtClean="0"/>
              <a:t>and support</a:t>
            </a:r>
          </a:p>
          <a:p>
            <a:r>
              <a:rPr lang="en-US" b="1" dirty="0" smtClean="0"/>
              <a:t>Rite of passage: </a:t>
            </a:r>
            <a:r>
              <a:rPr lang="en-US" dirty="0" smtClean="0"/>
              <a:t>explore Rites of passage that are religious and those that are not religious, e.g. circumcision and FGM; reinforce rules around personal space and how to get support</a:t>
            </a:r>
            <a:endParaRPr lang="en-GB" dirty="0"/>
          </a:p>
        </p:txBody>
      </p:sp>
    </p:spTree>
    <p:extLst>
      <p:ext uri="{BB962C8B-B14F-4D97-AF65-F5344CB8AC3E}">
        <p14:creationId xmlns:p14="http://schemas.microsoft.com/office/powerpoint/2010/main" val="3034267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Year 4</a:t>
            </a:r>
          </a:p>
          <a:p>
            <a:r>
              <a:rPr lang="en-US" b="1" dirty="0" smtClean="0"/>
              <a:t>Growing and changing: </a:t>
            </a:r>
            <a:r>
              <a:rPr lang="en-US" dirty="0" smtClean="0"/>
              <a:t>describe the main stages of the human lifecycle and describe the body changes that happen when a child grows up</a:t>
            </a:r>
          </a:p>
          <a:p>
            <a:r>
              <a:rPr lang="en-US" b="1" dirty="0" smtClean="0"/>
              <a:t>What is puberty: </a:t>
            </a:r>
            <a:r>
              <a:rPr lang="en-US" dirty="0" smtClean="0"/>
              <a:t>discuss male and female body parts using agreed words and know some of the changes which happen to the body during puberty</a:t>
            </a:r>
          </a:p>
          <a:p>
            <a:r>
              <a:rPr lang="en-US" b="1" dirty="0" smtClean="0"/>
              <a:t>Puberty changes and reproduction: </a:t>
            </a:r>
            <a:r>
              <a:rPr lang="en-US" dirty="0" smtClean="0"/>
              <a:t>know about the physical and emotional changes that happen in puberty and understand that children change into adults so that they are able to reproduce</a:t>
            </a:r>
          </a:p>
          <a:p>
            <a:r>
              <a:rPr lang="en-US" b="1" dirty="0" smtClean="0"/>
              <a:t>Gender equality: </a:t>
            </a:r>
            <a:r>
              <a:rPr lang="en-US" dirty="0" smtClean="0"/>
              <a:t>learn about the suffragettes, gender inequality and how FGM discriminates against women; </a:t>
            </a:r>
            <a:r>
              <a:rPr lang="en-US" dirty="0"/>
              <a:t>reinforce rules around personal space and how to get support</a:t>
            </a:r>
            <a:endParaRPr lang="en-GB" dirty="0"/>
          </a:p>
          <a:p>
            <a:endParaRPr lang="en-GB" dirty="0"/>
          </a:p>
        </p:txBody>
      </p:sp>
    </p:spTree>
    <p:extLst>
      <p:ext uri="{BB962C8B-B14F-4D97-AF65-F5344CB8AC3E}">
        <p14:creationId xmlns:p14="http://schemas.microsoft.com/office/powerpoint/2010/main" val="205107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Year 5</a:t>
            </a:r>
          </a:p>
          <a:p>
            <a:r>
              <a:rPr lang="en-US" b="1" dirty="0" smtClean="0"/>
              <a:t>Talking about puberty: </a:t>
            </a:r>
            <a:r>
              <a:rPr lang="en-US" dirty="0" smtClean="0"/>
              <a:t>explain the main physical and emotional changes that happen during puberty</a:t>
            </a:r>
          </a:p>
          <a:p>
            <a:r>
              <a:rPr lang="en-US" b="1" dirty="0" smtClean="0"/>
              <a:t>Male and Female changes: </a:t>
            </a:r>
            <a:r>
              <a:rPr lang="en-US" dirty="0" smtClean="0"/>
              <a:t>understand how puberty affects the reproductive organs,  and describe how to manage physical and emotional changes</a:t>
            </a:r>
          </a:p>
          <a:p>
            <a:r>
              <a:rPr lang="en-US" b="1" dirty="0" smtClean="0"/>
              <a:t>Puberty and hygiene:</a:t>
            </a:r>
            <a:r>
              <a:rPr lang="en-GB" b="1" dirty="0" smtClean="0"/>
              <a:t> </a:t>
            </a:r>
            <a:r>
              <a:rPr lang="en-GB" dirty="0" smtClean="0"/>
              <a:t>explain how to keep clean during puberty; explain how emotions change during puberty; and how to get support and help during puberty</a:t>
            </a:r>
          </a:p>
          <a:p>
            <a:r>
              <a:rPr lang="en-US" b="1" dirty="0" smtClean="0"/>
              <a:t>Religion and culture: </a:t>
            </a:r>
            <a:r>
              <a:rPr lang="en-US" dirty="0" smtClean="0"/>
              <a:t>explore the difference between religion and culture; how FGM is cultural tradition and not religion; </a:t>
            </a:r>
            <a:r>
              <a:rPr lang="en-US" dirty="0"/>
              <a:t>reinforce rules around personal space and how to get support</a:t>
            </a:r>
            <a:endParaRPr lang="en-GB" dirty="0"/>
          </a:p>
          <a:p>
            <a:endParaRPr lang="en-US" dirty="0" smtClean="0"/>
          </a:p>
        </p:txBody>
      </p:sp>
    </p:spTree>
    <p:extLst>
      <p:ext uri="{BB962C8B-B14F-4D97-AF65-F5344CB8AC3E}">
        <p14:creationId xmlns:p14="http://schemas.microsoft.com/office/powerpoint/2010/main" val="42656851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342</TotalTime>
  <Words>911</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Sex Relationship Education (SRE) at South Harringay School</vt:lpstr>
      <vt:lpstr>SRE</vt:lpstr>
      <vt:lpstr>SRE at SHS…</vt:lpstr>
      <vt:lpstr>Why do we teach it?</vt:lpstr>
      <vt:lpstr>What do they learn in each year group?</vt:lpstr>
      <vt:lpstr>PowerPoint Presentation</vt:lpstr>
      <vt:lpstr>PowerPoint Presentation</vt:lpstr>
      <vt:lpstr>PowerPoint Presentation</vt:lpstr>
      <vt:lpstr>PowerPoint Presentation</vt:lpstr>
      <vt:lpstr>PowerPoint Presentation</vt:lpstr>
      <vt:lpstr>How do I answer questions my child asks me about SRE?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Relationship Education (SRE) at South Harringay School</dc:title>
  <dc:creator>AThomas</dc:creator>
  <cp:lastModifiedBy>AThomas</cp:lastModifiedBy>
  <cp:revision>20</cp:revision>
  <dcterms:created xsi:type="dcterms:W3CDTF">2017-03-21T09:46:28Z</dcterms:created>
  <dcterms:modified xsi:type="dcterms:W3CDTF">2017-05-22T09:56:26Z</dcterms:modified>
</cp:coreProperties>
</file>